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28"/>
  </p:normalViewPr>
  <p:slideViewPr>
    <p:cSldViewPr>
      <p:cViewPr varScale="1">
        <p:scale>
          <a:sx n="65" d="100"/>
          <a:sy n="65" d="100"/>
        </p:scale>
        <p:origin x="70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900" b="0" i="0">
                <a:solidFill>
                  <a:srgbClr val="6AD439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9730" y="1657917"/>
            <a:ext cx="9190990" cy="5099684"/>
          </a:xfrm>
          <a:prstGeom prst="rect">
            <a:avLst/>
          </a:prstGeom>
        </p:spPr>
        <p:txBody>
          <a:bodyPr lIns="0" tIns="0" rIns="0" bIns="0"/>
          <a:lstStyle>
            <a:lvl1pPr>
              <a:defRPr sz="9900" b="0" i="0">
                <a:solidFill>
                  <a:srgbClr val="6AD439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9730" y="1657917"/>
            <a:ext cx="9190990" cy="5099684"/>
          </a:xfrm>
          <a:prstGeom prst="rect">
            <a:avLst/>
          </a:prstGeom>
        </p:spPr>
        <p:txBody>
          <a:bodyPr lIns="0" tIns="0" rIns="0" bIns="0"/>
          <a:lstStyle>
            <a:lvl1pPr>
              <a:defRPr sz="9900" b="0" i="0">
                <a:solidFill>
                  <a:srgbClr val="6AD439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9730" y="1657917"/>
            <a:ext cx="9190990" cy="5099684"/>
          </a:xfrm>
          <a:prstGeom prst="rect">
            <a:avLst/>
          </a:prstGeom>
        </p:spPr>
        <p:txBody>
          <a:bodyPr lIns="0" tIns="0" rIns="0" bIns="0"/>
          <a:lstStyle>
            <a:lvl1pPr>
              <a:defRPr sz="9900" b="0" i="0">
                <a:solidFill>
                  <a:srgbClr val="6AD439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llage of people in different poses&#10;&#10;Description automatically generated">
            <a:extLst>
              <a:ext uri="{FF2B5EF4-FFF2-40B4-BE49-F238E27FC236}">
                <a16:creationId xmlns:a16="http://schemas.microsoft.com/office/drawing/2014/main" id="{A1C9EDAD-9426-6521-A876-741BB7C23CC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"/>
            <a:ext cx="20104810" cy="113089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160" rIns="0" bIns="0" rtlCol="0">
            <a:spAutoFit/>
          </a:bodyPr>
          <a:lstStyle/>
          <a:p>
            <a:pPr marL="13970" marR="505459">
              <a:lnSpc>
                <a:spcPts val="9890"/>
              </a:lnSpc>
              <a:spcBef>
                <a:spcPts val="2080"/>
              </a:spcBef>
            </a:pPr>
            <a:r>
              <a:rPr dirty="0"/>
              <a:t>Siempre</a:t>
            </a:r>
            <a:r>
              <a:rPr spc="-530" dirty="0"/>
              <a:t> </a:t>
            </a:r>
            <a:r>
              <a:rPr spc="-25" dirty="0"/>
              <a:t>más </a:t>
            </a:r>
            <a:r>
              <a:rPr dirty="0"/>
              <a:t>for</a:t>
            </a:r>
            <a:r>
              <a:rPr spc="-370" dirty="0"/>
              <a:t> </a:t>
            </a:r>
            <a:r>
              <a:rPr dirty="0"/>
              <a:t>your</a:t>
            </a:r>
            <a:r>
              <a:rPr spc="-365" dirty="0"/>
              <a:t> </a:t>
            </a:r>
            <a:r>
              <a:rPr spc="-55" dirty="0"/>
              <a:t>family</a:t>
            </a:r>
          </a:p>
          <a:p>
            <a:pPr marL="12700" marR="5080">
              <a:lnSpc>
                <a:spcPct val="111800"/>
              </a:lnSpc>
              <a:spcBef>
                <a:spcPts val="2360"/>
              </a:spcBef>
            </a:pP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Eche</a:t>
            </a:r>
            <a:r>
              <a:rPr sz="2950" spc="-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un</a:t>
            </a:r>
            <a:r>
              <a:rPr sz="295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vistazo</a:t>
            </a:r>
            <a:r>
              <a:rPr sz="295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a</a:t>
            </a:r>
            <a:r>
              <a:rPr sz="295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una</a:t>
            </a:r>
            <a:r>
              <a:rPr sz="295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conversación</a:t>
            </a:r>
            <a:r>
              <a:rPr sz="295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con</a:t>
            </a:r>
            <a:r>
              <a:rPr sz="295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spc="-10" dirty="0">
                <a:solidFill>
                  <a:srgbClr val="FFFFFF"/>
                </a:solidFill>
                <a:latin typeface="Fidelity Sans"/>
                <a:cs typeface="Fidelity Sans"/>
              </a:rPr>
              <a:t>algunos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asesores</a:t>
            </a:r>
            <a:r>
              <a:rPr sz="295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financieros</a:t>
            </a:r>
            <a:r>
              <a:rPr sz="295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latinos</a:t>
            </a:r>
            <a:r>
              <a:rPr sz="295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de</a:t>
            </a:r>
            <a:r>
              <a:rPr sz="29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295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en</a:t>
            </a:r>
            <a:r>
              <a:rPr sz="295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la</a:t>
            </a:r>
            <a:r>
              <a:rPr sz="29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spc="-25" dirty="0">
                <a:solidFill>
                  <a:srgbClr val="FFFFFF"/>
                </a:solidFill>
                <a:latin typeface="Fidelity Sans"/>
                <a:cs typeface="Fidelity Sans"/>
              </a:rPr>
              <a:t>que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comparten</a:t>
            </a:r>
            <a:r>
              <a:rPr sz="29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historias</a:t>
            </a:r>
            <a:r>
              <a:rPr sz="295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sobre</a:t>
            </a:r>
            <a:r>
              <a:rPr sz="295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la</a:t>
            </a:r>
            <a:r>
              <a:rPr sz="295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vida,</a:t>
            </a:r>
            <a:r>
              <a:rPr sz="29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la</a:t>
            </a:r>
            <a:r>
              <a:rPr sz="295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familia</a:t>
            </a:r>
            <a:r>
              <a:rPr sz="295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y</a:t>
            </a:r>
            <a:r>
              <a:rPr sz="295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cómo</a:t>
            </a:r>
            <a:r>
              <a:rPr sz="295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spc="-25" dirty="0">
                <a:solidFill>
                  <a:srgbClr val="FFFFFF"/>
                </a:solidFill>
                <a:latin typeface="Fidelity Sans"/>
                <a:cs typeface="Fidelity Sans"/>
              </a:rPr>
              <a:t>la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cultura</a:t>
            </a:r>
            <a:r>
              <a:rPr sz="295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ha</a:t>
            </a:r>
            <a:r>
              <a:rPr sz="295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moldeado</a:t>
            </a:r>
            <a:r>
              <a:rPr sz="295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su</a:t>
            </a:r>
            <a:r>
              <a:rPr sz="295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perspectiva</a:t>
            </a:r>
            <a:r>
              <a:rPr sz="295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sobre</a:t>
            </a:r>
            <a:r>
              <a:rPr sz="295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dirty="0">
                <a:solidFill>
                  <a:srgbClr val="FFFFFF"/>
                </a:solidFill>
                <a:latin typeface="Fidelity Sans"/>
                <a:cs typeface="Fidelity Sans"/>
              </a:rPr>
              <a:t>el</a:t>
            </a:r>
            <a:r>
              <a:rPr sz="295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950" spc="-10" dirty="0">
                <a:solidFill>
                  <a:srgbClr val="FFFFFF"/>
                </a:solidFill>
                <a:latin typeface="Fidelity Sans"/>
                <a:cs typeface="Fidelity Sans"/>
              </a:rPr>
              <a:t>dinero.</a:t>
            </a:r>
            <a:endParaRPr sz="2950" dirty="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11038" y="9437519"/>
            <a:ext cx="7740650" cy="427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Brokerage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Services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LLC,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Miembro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de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NYSE,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SIPC,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900</a:t>
            </a:r>
            <a:r>
              <a:rPr sz="1300" spc="2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Salem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Street,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Smithfield,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RI</a:t>
            </a:r>
            <a:r>
              <a:rPr sz="1300" spc="22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Fidelity Sans"/>
                <a:cs typeface="Fidelity Sans"/>
              </a:rPr>
              <a:t>02917</a:t>
            </a:r>
            <a:endParaRPr sz="1300" dirty="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©</a:t>
            </a:r>
            <a:r>
              <a:rPr sz="1300" spc="18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2024</a:t>
            </a:r>
            <a:r>
              <a:rPr sz="1300" spc="18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FMR</a:t>
            </a:r>
            <a:r>
              <a:rPr sz="1300" spc="18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LLC.</a:t>
            </a:r>
            <a:r>
              <a:rPr sz="1300" spc="18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Todos</a:t>
            </a:r>
            <a:r>
              <a:rPr sz="1300" spc="18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los</a:t>
            </a:r>
            <a:r>
              <a:rPr sz="1300" spc="18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derechos</a:t>
            </a:r>
            <a:r>
              <a:rPr sz="1300" spc="18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dirty="0">
                <a:solidFill>
                  <a:srgbClr val="FFFFFF"/>
                </a:solidFill>
                <a:latin typeface="Fidelity Sans"/>
                <a:cs typeface="Fidelity Sans"/>
              </a:rPr>
              <a:t>reservados.</a:t>
            </a:r>
            <a:r>
              <a:rPr sz="1300" spc="18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Fidelity Sans"/>
                <a:cs typeface="Fidelity Sans"/>
              </a:rPr>
              <a:t>1161742.1.0</a:t>
            </a:r>
            <a:endParaRPr sz="1300" dirty="0">
              <a:latin typeface="Fidelity Sans"/>
              <a:cs typeface="Fidelity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67960" y="8029482"/>
            <a:ext cx="264033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2470"/>
              </a:lnSpc>
              <a:spcBef>
                <a:spcPts val="100"/>
              </a:spcBef>
            </a:pPr>
            <a:r>
              <a:rPr sz="1950" dirty="0">
                <a:solidFill>
                  <a:srgbClr val="FFFFFF"/>
                </a:solidFill>
                <a:latin typeface="Fidelity Sans"/>
                <a:cs typeface="Fidelity Sans"/>
              </a:rPr>
              <a:t>NO</a:t>
            </a:r>
            <a:r>
              <a:rPr sz="19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"/>
                <a:cs typeface="Fidelity Sans"/>
              </a:rPr>
              <a:t>SE</a:t>
            </a:r>
            <a:r>
              <a:rPr sz="195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"/>
                <a:cs typeface="Fidelity Sans"/>
              </a:rPr>
              <a:t>NECESITA</a:t>
            </a:r>
            <a:r>
              <a:rPr sz="195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950" spc="-25" dirty="0">
                <a:solidFill>
                  <a:srgbClr val="FFFFFF"/>
                </a:solidFill>
                <a:latin typeface="Fidelity Sans"/>
                <a:cs typeface="Fidelity Sans"/>
              </a:rPr>
              <a:t>UNA </a:t>
            </a:r>
            <a:r>
              <a:rPr sz="1950" spc="-10" dirty="0">
                <a:solidFill>
                  <a:srgbClr val="FFFFFF"/>
                </a:solidFill>
                <a:latin typeface="Fidelity Sans"/>
                <a:cs typeface="Fidelity Sans"/>
              </a:rPr>
              <a:t>APLICACIÓN</a:t>
            </a:r>
            <a:endParaRPr sz="1950" dirty="0">
              <a:latin typeface="Fidelity Sans"/>
              <a:cs typeface="Fidelity San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6731" y="7296898"/>
            <a:ext cx="1361215" cy="1361215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23DDD840-9E30-CB69-F84E-2FE9FA127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3942" y="9540875"/>
            <a:ext cx="2233108" cy="1382400"/>
          </a:xfrm>
          <a:prstGeom prst="rect">
            <a:avLst/>
          </a:prstGeom>
        </p:spPr>
      </p:pic>
      <p:pic>
        <p:nvPicPr>
          <p:cNvPr id="20" name="Picture 1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D2DB9E2-69F1-C18A-DA2C-A149963C7A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730" y="7664356"/>
            <a:ext cx="2922720" cy="6262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850246-5731-4482-8479-e4d01515f4ee" xsi:nil="true"/>
    <lcf76f155ced4ddcb4097134ff3c332f xmlns="2955ebd9-34e0-49f4-8eac-5f2848c7837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6BF498541A2F48A5753F7F6C7052A7" ma:contentTypeVersion="14" ma:contentTypeDescription="Create a new document." ma:contentTypeScope="" ma:versionID="3bce5825536fc23a4c4bbbdab068f08c">
  <xsd:schema xmlns:xsd="http://www.w3.org/2001/XMLSchema" xmlns:xs="http://www.w3.org/2001/XMLSchema" xmlns:p="http://schemas.microsoft.com/office/2006/metadata/properties" xmlns:ns2="2955ebd9-34e0-49f4-8eac-5f2848c78373" xmlns:ns3="bb850246-5731-4482-8479-e4d01515f4ee" targetNamespace="http://schemas.microsoft.com/office/2006/metadata/properties" ma:root="true" ma:fieldsID="8922c1a7172e9d15aacc43f3cb8fbeb5" ns2:_="" ns3:_="">
    <xsd:import namespace="2955ebd9-34e0-49f4-8eac-5f2848c78373"/>
    <xsd:import namespace="bb850246-5731-4482-8479-e4d01515f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5ebd9-34e0-49f4-8eac-5f2848c7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850246-5731-4482-8479-e4d01515f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4b02f03-c571-4568-8f11-5dde49d3045c}" ma:internalName="TaxCatchAll" ma:showField="CatchAllData" ma:web="bb850246-5731-4482-8479-e4d01515f4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8B97C5-F932-43A9-A3F4-27DA5CFC1621}">
  <ds:schemaRefs>
    <ds:schemaRef ds:uri="http://schemas.microsoft.com/office/2006/metadata/properties"/>
    <ds:schemaRef ds:uri="http://schemas.microsoft.com/office/infopath/2007/PartnerControls"/>
    <ds:schemaRef ds:uri="bb850246-5731-4482-8479-e4d01515f4ee"/>
    <ds:schemaRef ds:uri="2955ebd9-34e0-49f4-8eac-5f2848c78373"/>
  </ds:schemaRefs>
</ds:datastoreItem>
</file>

<file path=customXml/itemProps2.xml><?xml version="1.0" encoding="utf-8"?>
<ds:datastoreItem xmlns:ds="http://schemas.openxmlformats.org/officeDocument/2006/customXml" ds:itemID="{34B12B22-0A49-4907-B1C9-0F0B7B5DAB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AD8370-6547-4814-B206-253FFEF9DF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5ebd9-34e0-49f4-8eac-5f2848c78373"/>
    <ds:schemaRef ds:uri="bb850246-5731-4482-8479-e4d01515f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76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Fidelity Sans</vt:lpstr>
      <vt:lpstr>Fidelity Slab-240517 Light</vt:lpstr>
      <vt:lpstr>Office Theme</vt:lpstr>
      <vt:lpstr>Siempre más for your family Eche un vistazo a una conversación con algunos asesores financieros latinos de Fidelity en la que comparten historias sobre la vida, la familia y cómo la cultura ha moldeado su perspectiva sobre el dinero.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Latino Community_Digital Poster</dc:title>
  <dc:creator>Solzsmon, Andrew</dc:creator>
  <cp:lastModifiedBy>Solzsmon, Andrew</cp:lastModifiedBy>
  <cp:revision>2</cp:revision>
  <dcterms:created xsi:type="dcterms:W3CDTF">2024-08-26T18:00:42Z</dcterms:created>
  <dcterms:modified xsi:type="dcterms:W3CDTF">2024-08-29T14:29:08Z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2024-08-26T00:00:00Z</vt:filetime>
  </property>
  <property fmtid="{D5CDD505-2E9C-101B-9397-08002B2CF9AE}" pid="3" name="Creator">
    <vt:lpwstr>Adobe Illustrator 28.6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2024-08-26T00:00:00Z</vt:filetime>
  </property>
  <property fmtid="{D5CDD505-2E9C-101B-9397-08002B2CF9AE}" pid="6" name="Producer">
    <vt:lpwstr>Adobe PDF library 17.00</vt:lpwstr>
  </property>
  <property fmtid="{D5CDD505-2E9C-101B-9397-08002B2CF9AE}" pid="7" name="ContentTypeId">
    <vt:lpwstr>0x010100C96BF498541A2F48A5753F7F6C7052A7</vt:lpwstr>
  </property>
</Properties>
</file>